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1" r:id="rId3"/>
    <p:sldId id="263" r:id="rId4"/>
    <p:sldId id="269" r:id="rId5"/>
    <p:sldId id="270" r:id="rId6"/>
    <p:sldId id="272" r:id="rId7"/>
    <p:sldId id="274" r:id="rId8"/>
    <p:sldId id="273" r:id="rId9"/>
    <p:sldId id="275" r:id="rId10"/>
    <p:sldId id="277" r:id="rId11"/>
    <p:sldId id="276" r:id="rId12"/>
    <p:sldId id="279" r:id="rId13"/>
    <p:sldId id="281" r:id="rId14"/>
    <p:sldId id="318" r:id="rId15"/>
    <p:sldId id="314" r:id="rId16"/>
    <p:sldId id="308" r:id="rId17"/>
    <p:sldId id="302" r:id="rId18"/>
    <p:sldId id="303" r:id="rId19"/>
    <p:sldId id="305" r:id="rId20"/>
    <p:sldId id="304" r:id="rId21"/>
    <p:sldId id="319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0BCE8-0978-4B20-AD7A-282026FB677C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1438D-985E-40F1-A089-45C6990B4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D118F-D3D3-4226-85E5-C062841E0684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37A4-9024-4636-AC8F-7322CE22B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47500-DCD4-4BF5-BDA1-FE56F1151B80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42ABD-DF40-43A0-AF35-DE5C8097D2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A7BA3-5501-44B2-8DE1-121E4108E12A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4E057-FC9F-409C-95EF-1B794BB015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AC1C-A11D-46DE-B8C6-491FFA118655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C46C6-722C-460B-A3DD-635FF07606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3583-A6DF-4F01-8B4D-59B3FB656CA9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03CA7-8B8F-49D3-8B2F-E94BB77122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05851-9F2A-4398-ABF6-078D31A5A19E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68112-0764-4A78-BCFA-294642FA2B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95E5-EF89-4BB4-8E44-8A6AF0007542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2E1B-D658-47E6-B955-2F3E74B1B0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C0500-5ECF-40EF-BF54-F7BC9808D227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182A-54F2-47CB-A113-92F64B0839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E82E5-F92B-40C7-B45E-9A9547810FB4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D9455-77DD-40BC-B1BB-786C20CFB9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C6491-31BA-46F0-8E6F-0CD943E8CBD3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EB20-CF51-4F6E-BD30-8F74F1ADDE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3A872C5-65F9-40E1-A3AE-EC9EE6D02160}" type="datetimeFigureOut">
              <a:rPr lang="en-GB"/>
              <a:pPr>
                <a:defRPr/>
              </a:pPr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2254B-ECEB-4A88-9DDC-B3E750B4D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http://www.google.co.uk/url?sa=i&amp;rct=j&amp;q=&amp;esrc=s&amp;source=images&amp;cd=&amp;cad=rja&amp;docid=28Di9Dc96x7kFM&amp;tbnid=yzSCvYMP_xY0kM:&amp;ved=0CAUQjRw&amp;url=http://www.limerickdiocese.org/index.php?mact=Calendar,cntnt01,default,0&amp;cntnt01event_id=395&amp;cntnt01display=event&amp;cntnt01lang=en_GB&amp;cntnt01returnid=58&amp;whatcat=%20%20%20%20%20%20Parish%20Ministery&amp;ei=C8nGUoq6K-qo0AWr3oDgDQ&amp;bvm=bv.58187178,d.ZGU&amp;psig=AFQjCNGKyBSX0BAcFOUeCqRik3qGGBIOHA&amp;ust=1388844860276871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.uk/url?sa=i&amp;rct=j&amp;q=&amp;esrc=s&amp;source=images&amp;cd=&amp;cad=rja&amp;docid=28Di9Dc96x7kFM&amp;tbnid=yzSCvYMP_xY0kM:&amp;ved=0CAUQjRw&amp;url=http://www.limerickdiocese.org/index.php?mact=Calendar,cntnt01,default,0&amp;cntnt01event_id=395&amp;cntnt01display=event&amp;cntnt01lang=en_GB&amp;cntnt01returnid=58&amp;whatcat=%20%20%20%20%20%20Parish%20Ministery&amp;ei=C8nGUoq6K-qo0AWr3oDgDQ&amp;bvm=bv.58187178,d.ZGU&amp;psig=AFQjCNGKyBSX0BAcFOUeCqRik3qGGBIOHA&amp;ust=1388844860276871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source=images&amp;cd=&amp;cad=rja&amp;docid=hiqPV0VnaqEnuM&amp;tbnid=_YjhMoWaiWQRRM:&amp;ved=0CAUQjRw&amp;url=http://www.littlecrunchy.com/2013/09&amp;ei=ZsfGUrSrMcSI0AWFl4GwDg&amp;bvm=bv.58187178,d.ZGU&amp;psig=AFQjCNGKyBSX0BAcFOUeCqRik3qGGBIOHA&amp;ust=1388844860276871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wlr.ie/assets/Uploads/logos/rainbows-irel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70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8888" y="4508500"/>
            <a:ext cx="7489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dirty="0">
                <a:latin typeface="Calibri" pitchFamily="34" charset="0"/>
              </a:rPr>
              <a:t>Guiding children and young people through life’s storms.</a:t>
            </a:r>
          </a:p>
        </p:txBody>
      </p:sp>
      <p:pic>
        <p:nvPicPr>
          <p:cNvPr id="5" name="07 - Einaudi_ Fairytal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584617" y="7647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ages.nationalgeographic.com/wpf/media-live/photos/000/013/cache/double-rainbow-reid_1399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234488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9552" y="1166843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b="1" dirty="0">
                <a:latin typeface="Calibri" pitchFamily="34" charset="0"/>
              </a:rPr>
              <a:t>Rainbows fosters emotional wellbeing among children, young people and adults who are grieving a loss through a death, divorce, separation or any other painful transition in their lives.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missouriskies.org/rainbow/rainbow_ela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1588"/>
            <a:ext cx="9150350" cy="69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87450" y="908050"/>
            <a:ext cx="69135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Rainbows supports self – esteem, trust, confidence and resilience.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ildsidezambia.files.wordpress.com/2010/11/zambia-falls-rainbo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5672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23850" y="1196975"/>
            <a:ext cx="79930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“The 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programme made a huge difference to our family life. We found that our son</a:t>
            </a:r>
          </a:p>
          <a:p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was more able to cope with his grief and loss</a:t>
            </a:r>
            <a:r>
              <a:rPr lang="en-GB" sz="3200" dirty="0" smtClean="0">
                <a:solidFill>
                  <a:schemeClr val="bg1"/>
                </a:solidFill>
                <a:latin typeface="Calibri" pitchFamily="34" charset="0"/>
              </a:rPr>
              <a:t>.”</a:t>
            </a:r>
            <a:endParaRPr lang="en-GB" sz="32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static.environmentalgraffiti.com/sites/default/files/images/http-inlinethumb60.webshots.com-31739-2510843090104237032S600x600Q85_0.img_assist_custom-600x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9162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39552" y="2397949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</a:rPr>
              <a:t>Rainbows </a:t>
            </a:r>
            <a:r>
              <a:rPr lang="en-GB" sz="3200" dirty="0">
                <a:solidFill>
                  <a:schemeClr val="tx2"/>
                </a:solidFill>
                <a:latin typeface="Calibri" pitchFamily="34" charset="0"/>
              </a:rPr>
              <a:t>promotes emotional development and positive, healthy </a:t>
            </a:r>
            <a:r>
              <a:rPr lang="en-GB" sz="3200" dirty="0" smtClean="0">
                <a:solidFill>
                  <a:schemeClr val="tx2"/>
                </a:solidFill>
                <a:latin typeface="Calibri" pitchFamily="34" charset="0"/>
              </a:rPr>
              <a:t>relationships.</a:t>
            </a:r>
            <a:endParaRPr lang="en-GB" sz="3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Documents and Settings\Ren\My Documents\My Photos\June Whaun\Cool Pictures 30\image.35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Documents and Settings\Ren\My Documents\My Photos\June Whaun\Cool Pictures 30\image.35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266972" cy="692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7544" y="476672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“I just would like to say</a:t>
            </a:r>
          </a:p>
          <a:p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 a big thank you to you all with helping my child talk about what is on his </a:t>
            </a:r>
            <a:r>
              <a:rPr lang="en-GB" sz="3200" b="1" dirty="0" smtClean="0">
                <a:solidFill>
                  <a:schemeClr val="bg1"/>
                </a:solidFill>
                <a:latin typeface="Calibri" pitchFamily="34" charset="0"/>
              </a:rPr>
              <a:t>mind.”</a:t>
            </a:r>
            <a:endParaRPr lang="en-GB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en-US" smtClean="0"/>
          </a:p>
        </p:txBody>
      </p:sp>
      <p:sp>
        <p:nvSpPr>
          <p:cNvPr id="41986" name="Rectangle 3" descr="Slide40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GB" sz="3200" b="1" dirty="0">
                <a:solidFill>
                  <a:prstClr val="white"/>
                </a:solidFill>
                <a:latin typeface="Calibri" pitchFamily="34" charset="0"/>
              </a:rPr>
              <a:t>“Rainbows has made my child grow in confidence. He has come out of his shell rather than getting angry, he now sits and talks his feelings through.”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static.environmentalgraffiti.com/sites/default/files/images/http-inlinethumb17.webshots.com-41808-2979416240104237032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630" y="-47481"/>
            <a:ext cx="915863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static.environmentalgraffiti.com/sites/default/files/images/http-inlinethumb11.webshots.com-42314-2010195610104237032S600x600Q85.img_assist_custom-600x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83688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static.environmentalgraffiti.com/sites/default/files/images/http-inlinethumb15.webshots.com-43534-2316591730104237032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019" y="-136526"/>
            <a:ext cx="9190038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683568" y="47667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“The support my child  received  was second to none. We could not have survived without Rainbows. Long may it continue.”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cavalieridellaluce.net/orizzonti-di-pace/files/2011/11/arcobaleno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2656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69963" y="0"/>
            <a:ext cx="7923212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When a change takes place in the family, whether it is death, divorce, separation or abandonment, it has a profound effect on all members of the family.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static.environmentalgraffiti.com/sites/default/files/images/http-inlinethumb26.webshots.com-43673-2169319420104237032S600x600Q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6"/>
            <a:ext cx="9177338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wlr.ie/assets/Uploads/logos/rainbows-irelan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" y="0"/>
            <a:ext cx="919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258888" y="4508500"/>
            <a:ext cx="74898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 b="1" dirty="0">
                <a:latin typeface="Calibri" pitchFamily="34" charset="0"/>
              </a:rPr>
              <a:t>Guiding children and young people through life’s storms.</a:t>
            </a:r>
          </a:p>
        </p:txBody>
      </p:sp>
    </p:spTree>
    <p:extLst>
      <p:ext uri="{BB962C8B-B14F-4D97-AF65-F5344CB8AC3E}">
        <p14:creationId xmlns:p14="http://schemas.microsoft.com/office/powerpoint/2010/main" val="126310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9000">
        <p:fade/>
      </p:transition>
    </mc:Choice>
    <mc:Fallback xmlns=""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littlecrunchy.com/wp-content/uploads/2013/09/Grief-Changes-U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ruthangus.co.uk/blog/wp-content/uploads/2012/11/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244475"/>
            <a:ext cx="8712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alibri" pitchFamily="34" charset="0"/>
              </a:rPr>
              <a:t>Grieving is a natural process that comes from the emotional loss. If grief is not dealt with at the appropriate time, it may be repressed or even become chronic.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farm1.staticflickr.com/78/189639434_fe2c424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9006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313" y="0"/>
            <a:ext cx="81359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alibri" pitchFamily="34" charset="0"/>
              </a:rPr>
              <a:t>When grief does not have the opportunity to be resolved, it can become debilitating and even destructive. It is an expression of love. It is a normal human reaction to a significant loss.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news.bbcimg.co.uk/media/images/59017000/jpg/_59017234_hillfort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359900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46088" y="2554288"/>
            <a:ext cx="85312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 dirty="0">
                <a:latin typeface="Calibri" pitchFamily="34" charset="0"/>
              </a:rPr>
              <a:t>Rainbows provides a safe setting in school in which children and young people can talk through their feelings with their peers who are experiencing similar situations</a:t>
            </a:r>
            <a:r>
              <a:rPr lang="en-GB" sz="3200" dirty="0" smtClean="0">
                <a:latin typeface="Calibri" pitchFamily="34" charset="0"/>
              </a:rPr>
              <a:t>.</a:t>
            </a:r>
            <a:endParaRPr lang="en-GB" sz="32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3.bp.blogspot.com/-INtl_9B3sNc/UF4PrUg1-VI/AAAAAAAAKCc/h3Q22UpRvxA/s640/rainbow+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26306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ucl.ac.uk/youruniverse/exhibitions/rainbo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6" y="0"/>
            <a:ext cx="92620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8312" y="1196975"/>
            <a:ext cx="66959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Rainbows acknowledges that grief </a:t>
            </a:r>
            <a:r>
              <a:rPr lang="en-GB" sz="3200">
                <a:solidFill>
                  <a:schemeClr val="bg1"/>
                </a:solidFill>
                <a:latin typeface="Calibri" pitchFamily="34" charset="0"/>
              </a:rPr>
              <a:t>needs </a:t>
            </a:r>
            <a:r>
              <a:rPr lang="en-GB" sz="3200" smtClean="0">
                <a:solidFill>
                  <a:schemeClr val="bg1"/>
                </a:solidFill>
                <a:latin typeface="Calibri" pitchFamily="34" charset="0"/>
              </a:rPr>
              <a:t>to be </a:t>
            </a:r>
            <a:r>
              <a:rPr lang="en-GB" sz="3200" dirty="0">
                <a:solidFill>
                  <a:schemeClr val="bg1"/>
                </a:solidFill>
                <a:latin typeface="Calibri" pitchFamily="34" charset="0"/>
              </a:rPr>
              <a:t>recognised and supported; not denied, buried or ignored</a:t>
            </a:r>
            <a:r>
              <a:rPr lang="en-GB" dirty="0">
                <a:solidFill>
                  <a:schemeClr val="bg1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ecouterre.com/wp-content/uploads/2012/05/rainbow-2-537x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250363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328</Words>
  <Application>Microsoft Office PowerPoint</Application>
  <PresentationFormat>On-screen Show (4:3)</PresentationFormat>
  <Paragraphs>16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 User</dc:creator>
  <cp:lastModifiedBy>G McRae</cp:lastModifiedBy>
  <cp:revision>37</cp:revision>
  <dcterms:created xsi:type="dcterms:W3CDTF">2014-01-03T14:06:13Z</dcterms:created>
  <dcterms:modified xsi:type="dcterms:W3CDTF">2016-05-12T13:30:56Z</dcterms:modified>
</cp:coreProperties>
</file>