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3" r:id="rId9"/>
    <p:sldId id="266" r:id="rId10"/>
    <p:sldId id="267" r:id="rId11"/>
    <p:sldId id="269" r:id="rId12"/>
    <p:sldId id="271" r:id="rId13"/>
    <p:sldId id="265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 mallalieu" userId="e934fff9-ab62-42f3-887d-be1f168448b7" providerId="ADAL" clId="{33BD4DE5-2735-4EF7-8988-1E1F2FA19D69}"/>
    <pc:docChg chg="delSld">
      <pc:chgData name="m mallalieu" userId="e934fff9-ab62-42f3-887d-be1f168448b7" providerId="ADAL" clId="{33BD4DE5-2735-4EF7-8988-1E1F2FA19D69}" dt="2025-09-01T20:31:59.620" v="2" actId="47"/>
      <pc:docMkLst>
        <pc:docMk/>
      </pc:docMkLst>
      <pc:sldChg chg="del">
        <pc:chgData name="m mallalieu" userId="e934fff9-ab62-42f3-887d-be1f168448b7" providerId="ADAL" clId="{33BD4DE5-2735-4EF7-8988-1E1F2FA19D69}" dt="2025-09-01T20:31:59.620" v="2" actId="47"/>
        <pc:sldMkLst>
          <pc:docMk/>
          <pc:sldMk cId="1665432188" sldId="261"/>
        </pc:sldMkLst>
      </pc:sldChg>
      <pc:sldChg chg="del">
        <pc:chgData name="m mallalieu" userId="e934fff9-ab62-42f3-887d-be1f168448b7" providerId="ADAL" clId="{33BD4DE5-2735-4EF7-8988-1E1F2FA19D69}" dt="2025-09-01T20:31:55.699" v="1" actId="47"/>
        <pc:sldMkLst>
          <pc:docMk/>
          <pc:sldMk cId="4039642300" sldId="264"/>
        </pc:sldMkLst>
      </pc:sldChg>
      <pc:sldChg chg="del">
        <pc:chgData name="m mallalieu" userId="e934fff9-ab62-42f3-887d-be1f168448b7" providerId="ADAL" clId="{33BD4DE5-2735-4EF7-8988-1E1F2FA19D69}" dt="2025-09-01T20:31:37.793" v="0" actId="47"/>
        <pc:sldMkLst>
          <pc:docMk/>
          <pc:sldMk cId="2278115049" sldId="27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4F0F-596E-457A-87E2-45A18DD6D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87E37-DB9F-4B22-833F-21129672D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561D0-63C9-4EAD-9275-5027B9824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47A97-C508-49C8-9E46-0984A2D3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7A242-6255-4D7B-A650-F4D564E88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70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DBE61-8288-4E5B-806D-2AA04C49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670E42-BF9B-424B-B4C1-6BFC68629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E03D-9EC1-46DE-AC5B-8DE94E2B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E69CF-2F65-4916-932D-EAE74FC5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47A1B-3F32-47B8-AB28-133C6222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32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4BF5C-CE6F-4505-BF92-84CB56CE11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585F8-6343-4B7C-B265-CB98D8348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8D3B6-392B-4BF1-9391-67A8C775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8DFDB-D394-4A97-A74A-0279C1775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98C48-743E-4A85-97B0-BC807AE8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74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F023-3DD6-4156-890B-54F960DA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B2B5D-0457-4EA9-8561-D41FD1EE2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A793A-EF13-4E97-9C76-91F8E92F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6F3EA-81A4-4BC6-8458-60F6E2702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0587D-77B5-486B-A159-137623E1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539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3075-2762-4F97-8526-121B068F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D88EF-BE05-455A-AD7B-BD749A828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1913C-7B05-4BAA-AAE6-3C99F89E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7E1D7-CAA8-401A-8D02-79317CB4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1E425-F29B-400F-8788-F5748B87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058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4911C-6146-441E-98A7-3EAAFFA0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7BD00-85E9-4013-81EF-563D410E6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8237F-C3EE-484C-A874-97A02F58D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5D23C-53B0-4740-A14A-18D0ACC0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F6BB5-B70E-4754-95AA-941FC7FC0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B2E70-9F97-4427-9987-D4A8D779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40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79B12-3FAF-4F74-8E35-251EF052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6D0DE-C40D-473D-B56E-CA666A8F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A4959-9756-4684-BD12-AA9EC7E66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2527E0-B53A-4A62-99BD-851488BE4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8ECA0-0A33-4DFC-A9C1-3D49AC571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3C412A-6EDB-480B-9C6B-B027C6A67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59E1B0-9227-4401-B863-1BBC16398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80F19-58FE-4801-9C53-CFCC4FF9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97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F6ACD-F4F0-4524-9A20-AE03A8CD9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A6CB3-4E61-4A2D-A771-608B5439D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D79E6-78AF-4198-A155-3ECA20F04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8CB6D-472F-448E-8C83-87CF2B41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080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D5C3B4-7CC7-40F2-9BD7-333BCB2E6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0052B-C913-4698-9380-541D2C6A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4E799-410A-4B0D-A062-5F61FFAD7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68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43D5C-7B7B-4E2A-BC7F-8056C81DC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81825-61BA-4760-9497-E97EF9343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8D91E8-3CEC-48C6-B9A7-E684F2B4D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4DF54-148A-411B-A814-7348575C5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60EDC-D768-4B84-ADC4-224E2C03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ADB44-49BC-46B7-AA93-3299A48A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40217-E891-483E-9C2E-0F6DBF302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6A81-3EED-43A9-B022-BEBEA2B07B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2552-B18E-49BA-A047-6929DAB68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FB373-3DD6-44EF-B9C3-FCE94A32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4B201-8BE3-453F-97BC-61960DD1E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BE6C3-B61E-4138-9C0E-FB9C5A6A0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6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21000">
              <a:schemeClr val="accent1">
                <a:lumMod val="60000"/>
                <a:lumOff val="40000"/>
              </a:schemeClr>
            </a:gs>
            <a:gs pos="69000">
              <a:schemeClr val="accent1">
                <a:lumMod val="40000"/>
                <a:lumOff val="60000"/>
              </a:schemeClr>
            </a:gs>
            <a:gs pos="97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A1F3B6-6E0F-4D3A-808E-5A89DCABB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CF5BA-E25E-4A1E-AB40-F30A09537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57238-61BC-43CC-AF44-BB164DC61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E2D24-E3F0-4ABB-B220-2DC27D0EEB9C}" type="datetimeFigureOut">
              <a:rPr lang="en-GB" smtClean="0"/>
              <a:t>01/09/2025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8B623-CCAA-4E79-BE47-B2E70C975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B247E-F9A6-490B-8D2F-B1241FEEA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429D5-0943-4BC5-A611-752D7AFB2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26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2.png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-71092"/>
            <a:ext cx="10137913" cy="1193455"/>
          </a:xfrm>
        </p:spPr>
        <p:txBody>
          <a:bodyPr>
            <a:normAutofit/>
          </a:bodyPr>
          <a:lstStyle/>
          <a:p>
            <a:r>
              <a:rPr lang="en-GB" b="1" dirty="0">
                <a:latin typeface="SassoonCRInfant" panose="00000400000000000000" pitchFamily="2" charset="0"/>
              </a:rPr>
              <a:t>St. Marie’s R.C. Primary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3943" y="2520466"/>
            <a:ext cx="2218057" cy="43375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209364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A9D2F3-1606-40CC-B792-E9576E1CF872}"/>
              </a:ext>
            </a:extLst>
          </p:cNvPr>
          <p:cNvSpPr txBox="1">
            <a:spLocks/>
          </p:cNvSpPr>
          <p:nvPr/>
        </p:nvSpPr>
        <p:spPr>
          <a:xfrm>
            <a:off x="516937" y="2747481"/>
            <a:ext cx="10137913" cy="28795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PrimaryInfant" pitchFamily="2" charset="0"/>
              </a:rPr>
              <a:t>  </a:t>
            </a:r>
            <a:r>
              <a:rPr lang="en-GB" sz="6800" b="1" dirty="0">
                <a:latin typeface="SassoonCRInfant" panose="00000400000000000000" pitchFamily="2" charset="0"/>
              </a:rPr>
              <a:t>New Intake Meeting</a:t>
            </a:r>
          </a:p>
          <a:p>
            <a:endParaRPr lang="en-GB" sz="6800" b="1" dirty="0">
              <a:latin typeface="SassoonCRInfant" panose="00000400000000000000" pitchFamily="2" charset="0"/>
            </a:endParaRPr>
          </a:p>
          <a:p>
            <a:r>
              <a:rPr lang="en-GB" sz="6800" b="1" dirty="0">
                <a:latin typeface="SassoonCRInfant" panose="00000400000000000000" pitchFamily="2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591454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856" y="-58757"/>
            <a:ext cx="10137913" cy="1193455"/>
          </a:xfrm>
        </p:spPr>
        <p:txBody>
          <a:bodyPr>
            <a:normAutofit/>
          </a:bodyPr>
          <a:lstStyle/>
          <a:p>
            <a:r>
              <a:rPr lang="en-GB" b="1" dirty="0">
                <a:latin typeface="SassoonCRInfant" panose="00000400000000000000" pitchFamily="2" charset="0"/>
              </a:rPr>
              <a:t>Parent Partnership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209364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54" y="-20217"/>
            <a:ext cx="989448" cy="2019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2551" y="1885765"/>
            <a:ext cx="1154944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3600" b="1" dirty="0">
                <a:latin typeface="SassoonCRInfant" panose="00000400000000000000" pitchFamily="2" charset="0"/>
                <a:cs typeface="JasmineUPC" panose="02020603050405020304" pitchFamily="18" charset="-34"/>
              </a:rPr>
              <a:t>We have a Weekly Drop-in session on a Thursday 3-4pm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3600" b="1" dirty="0">
                <a:latin typeface="SassoonCRInfant" panose="00000400000000000000" pitchFamily="2" charset="0"/>
                <a:cs typeface="JasmineUPC" panose="02020603050405020304" pitchFamily="18" charset="-34"/>
              </a:rPr>
              <a:t>Christmas Craft morning and Summer Celebration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3600" b="1" dirty="0">
                <a:latin typeface="SassoonCRInfant" panose="00000400000000000000" pitchFamily="2" charset="0"/>
                <a:cs typeface="JasmineUPC" panose="02020603050405020304" pitchFamily="18" charset="-34"/>
              </a:rPr>
              <a:t>Phonic workshops and Reading Meeting in Autumn Term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3600" b="1" dirty="0">
                <a:latin typeface="SassoonCRInfant" panose="00000400000000000000" pitchFamily="2" charset="0"/>
                <a:cs typeface="JasmineUPC" panose="02020603050405020304" pitchFamily="18" charset="-34"/>
              </a:rPr>
              <a:t>Parents Evenings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3600" b="1" dirty="0">
                <a:latin typeface="SassoonCRInfant" panose="00000400000000000000" pitchFamily="2" charset="0"/>
                <a:cs typeface="JasmineUPC" panose="02020603050405020304" pitchFamily="18" charset="-34"/>
              </a:rPr>
              <a:t>Open Door Policy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3600" b="1" dirty="0">
                <a:latin typeface="SassoonCRInfant" panose="00000400000000000000" pitchFamily="2" charset="0"/>
                <a:cs typeface="JasmineUPC" panose="02020603050405020304" pitchFamily="18" charset="-34"/>
              </a:rPr>
              <a:t>Assemblies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3600" b="1" dirty="0">
                <a:latin typeface="SassoonCRInfant" panose="00000400000000000000" pitchFamily="2" charset="0"/>
                <a:cs typeface="JasmineUPC" panose="02020603050405020304" pitchFamily="18" charset="-34"/>
              </a:rPr>
              <a:t>Newsletters 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2800" b="1" dirty="0">
              <a:solidFill>
                <a:srgbClr val="CC0000"/>
              </a:solidFill>
              <a:latin typeface="SassoonPrimaryInfant" pitchFamily="2" charset="0"/>
              <a:cs typeface="JasmineUPC" panose="02020603050405020304" pitchFamily="18" charset="-34"/>
            </a:endParaRPr>
          </a:p>
        </p:txBody>
      </p:sp>
      <p:pic>
        <p:nvPicPr>
          <p:cNvPr id="7" name="Picture 6" descr="A picture containing indoor, table, items, person&#10;&#10;Description automatically generated">
            <a:extLst>
              <a:ext uri="{FF2B5EF4-FFF2-40B4-BE49-F238E27FC236}">
                <a16:creationId xmlns:a16="http://schemas.microsoft.com/office/drawing/2014/main" id="{51CE8B12-9657-4EAB-B979-F3D0F81FB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8"/>
          <a:stretch/>
        </p:blipFill>
        <p:spPr>
          <a:xfrm rot="5400000">
            <a:off x="9540246" y="4254504"/>
            <a:ext cx="2250448" cy="2468174"/>
          </a:xfrm>
          <a:prstGeom prst="rect">
            <a:avLst/>
          </a:prstGeom>
        </p:spPr>
      </p:pic>
      <p:pic>
        <p:nvPicPr>
          <p:cNvPr id="8" name="Picture 7" descr="A group of young children sitting around a table&#10;&#10;Description automatically generated">
            <a:extLst>
              <a:ext uri="{FF2B5EF4-FFF2-40B4-BE49-F238E27FC236}">
                <a16:creationId xmlns:a16="http://schemas.microsoft.com/office/drawing/2014/main" id="{16FB48A1-EE75-43BD-A9CC-6295B0CC4E3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787" y="4691923"/>
            <a:ext cx="1956193" cy="1921892"/>
          </a:xfrm>
          <a:prstGeom prst="rect">
            <a:avLst/>
          </a:prstGeom>
        </p:spPr>
      </p:pic>
      <p:pic>
        <p:nvPicPr>
          <p:cNvPr id="6146" name="Picture 2" descr="P5/6: SeeSaw – Kaimhill School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11" y="5439628"/>
            <a:ext cx="2235665" cy="128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04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-71092"/>
            <a:ext cx="10137913" cy="1193455"/>
          </a:xfrm>
        </p:spPr>
        <p:txBody>
          <a:bodyPr>
            <a:normAutofit fontScale="90000"/>
          </a:bodyPr>
          <a:lstStyle/>
          <a:p>
            <a:r>
              <a:rPr lang="en-GB" sz="7200" b="1" dirty="0">
                <a:latin typeface="SassoonCRInfant" panose="00000400000000000000" pitchFamily="2" charset="0"/>
              </a:rPr>
              <a:t>Our Amazing Outdoor Areas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478661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78" y="-17235"/>
            <a:ext cx="799903" cy="1632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246" y="1219179"/>
            <a:ext cx="3366103" cy="2514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10" y="3914965"/>
            <a:ext cx="3826627" cy="2858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6"/>
          <a:stretch/>
        </p:blipFill>
        <p:spPr>
          <a:xfrm>
            <a:off x="145964" y="4159386"/>
            <a:ext cx="4089322" cy="2613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5" t="22295" b="10820"/>
          <a:stretch/>
        </p:blipFill>
        <p:spPr>
          <a:xfrm>
            <a:off x="9587598" y="3685427"/>
            <a:ext cx="2689201" cy="2406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06" y="1261772"/>
            <a:ext cx="3712513" cy="27729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48" y="1478661"/>
            <a:ext cx="2639583" cy="2514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480" r="15611"/>
          <a:stretch/>
        </p:blipFill>
        <p:spPr>
          <a:xfrm>
            <a:off x="145964" y="1724171"/>
            <a:ext cx="3444737" cy="2790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5022" y="3914965"/>
            <a:ext cx="2748447" cy="270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4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-71092"/>
            <a:ext cx="10137913" cy="1193455"/>
          </a:xfrm>
        </p:spPr>
        <p:txBody>
          <a:bodyPr>
            <a:normAutofit/>
          </a:bodyPr>
          <a:lstStyle/>
          <a:p>
            <a:r>
              <a:rPr lang="en-GB" b="1" dirty="0">
                <a:latin typeface="SassoonCRInfant" panose="00000400000000000000" pitchFamily="2" charset="0"/>
              </a:rPr>
              <a:t>The Early Years Team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209364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A9D2F3-1606-40CC-B792-E9576E1CF872}"/>
              </a:ext>
            </a:extLst>
          </p:cNvPr>
          <p:cNvSpPr txBox="1">
            <a:spLocks/>
          </p:cNvSpPr>
          <p:nvPr/>
        </p:nvSpPr>
        <p:spPr>
          <a:xfrm>
            <a:off x="-301280" y="4195075"/>
            <a:ext cx="2151109" cy="1103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400" b="1" dirty="0">
                <a:latin typeface="SassoonCRInfant" panose="00000400000000000000" pitchFamily="2" charset="0"/>
              </a:rPr>
              <a:t>  </a:t>
            </a:r>
            <a:r>
              <a:rPr lang="en-GB" sz="3100" b="1" dirty="0">
                <a:latin typeface="SassoonCRInfant" panose="00000400000000000000" pitchFamily="2" charset="0"/>
              </a:rPr>
              <a:t>Miss Scott</a:t>
            </a:r>
          </a:p>
          <a:p>
            <a:r>
              <a:rPr lang="en-GB" sz="3100" dirty="0">
                <a:latin typeface="SassoonCRInfant" panose="00000400000000000000" pitchFamily="2" charset="0"/>
              </a:rPr>
              <a:t>Nursery Teacher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52" y="-9887"/>
            <a:ext cx="989448" cy="201990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50304F3-5D4F-4F5C-BC7D-7E3E201BF316}"/>
              </a:ext>
            </a:extLst>
          </p:cNvPr>
          <p:cNvSpPr txBox="1">
            <a:spLocks/>
          </p:cNvSpPr>
          <p:nvPr/>
        </p:nvSpPr>
        <p:spPr>
          <a:xfrm>
            <a:off x="1629305" y="5754143"/>
            <a:ext cx="2109398" cy="11038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latin typeface="SassoonCRInfant" panose="00000400000000000000" pitchFamily="2" charset="0"/>
              </a:rPr>
              <a:t>Mrs </a:t>
            </a:r>
            <a:r>
              <a:rPr lang="en-GB" sz="3000" b="1" dirty="0" err="1">
                <a:latin typeface="SassoonCRInfant" panose="00000400000000000000" pitchFamily="2" charset="0"/>
              </a:rPr>
              <a:t>Ellor</a:t>
            </a:r>
            <a:r>
              <a:rPr lang="en-GB" sz="3000" b="1" dirty="0">
                <a:latin typeface="SassoonCRInfant" panose="00000400000000000000" pitchFamily="2" charset="0"/>
              </a:rPr>
              <a:t> </a:t>
            </a:r>
          </a:p>
          <a:p>
            <a:r>
              <a:rPr lang="en-GB" sz="3000" dirty="0">
                <a:latin typeface="SassoonCRInfant" panose="00000400000000000000" pitchFamily="2" charset="0"/>
              </a:rPr>
              <a:t>Teaching Assistant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7DC6E25-9B6D-4049-BA1A-B91B208A2CE0}"/>
              </a:ext>
            </a:extLst>
          </p:cNvPr>
          <p:cNvSpPr txBox="1">
            <a:spLocks/>
          </p:cNvSpPr>
          <p:nvPr/>
        </p:nvSpPr>
        <p:spPr>
          <a:xfrm>
            <a:off x="5382233" y="4937228"/>
            <a:ext cx="2156402" cy="19207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latin typeface="SassoonPrimaryInfant" pitchFamily="2" charset="0"/>
              </a:rPr>
              <a:t>  </a:t>
            </a:r>
            <a:r>
              <a:rPr lang="en-GB" sz="2200" b="1" dirty="0">
                <a:latin typeface="SassoonCRInfant" panose="00000400000000000000" pitchFamily="2" charset="0"/>
              </a:rPr>
              <a:t>Miss </a:t>
            </a:r>
            <a:r>
              <a:rPr lang="en-GB" sz="2200" b="1" dirty="0" err="1">
                <a:latin typeface="SassoonCRInfant" panose="00000400000000000000" pitchFamily="2" charset="0"/>
              </a:rPr>
              <a:t>Mallalieu</a:t>
            </a:r>
            <a:endParaRPr lang="en-GB" sz="2200" dirty="0">
              <a:latin typeface="SassoonCRInfant" panose="00000400000000000000" pitchFamily="2" charset="0"/>
            </a:endParaRPr>
          </a:p>
          <a:p>
            <a:r>
              <a:rPr lang="en-GB" sz="2200" dirty="0">
                <a:latin typeface="SassoonCRInfant" panose="00000400000000000000" pitchFamily="2" charset="0"/>
              </a:rPr>
              <a:t>Reception Teacher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BBDEF5-2B7B-4897-A9D5-0BFCDC7D137C}"/>
              </a:ext>
            </a:extLst>
          </p:cNvPr>
          <p:cNvSpPr txBox="1">
            <a:spLocks/>
          </p:cNvSpPr>
          <p:nvPr/>
        </p:nvSpPr>
        <p:spPr>
          <a:xfrm>
            <a:off x="7222804" y="4643217"/>
            <a:ext cx="2884108" cy="12209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latin typeface="SassoonCRInfant" panose="00000400000000000000" pitchFamily="2" charset="0"/>
              </a:rPr>
              <a:t>Miss </a:t>
            </a:r>
            <a:r>
              <a:rPr lang="en-GB" sz="3000" b="1" dirty="0" err="1">
                <a:latin typeface="SassoonCRInfant" panose="00000400000000000000" pitchFamily="2" charset="0"/>
              </a:rPr>
              <a:t>Renzulli</a:t>
            </a:r>
            <a:endParaRPr lang="en-GB" sz="3000" b="1" dirty="0">
              <a:latin typeface="SassoonCRInfant" panose="00000400000000000000" pitchFamily="2" charset="0"/>
            </a:endParaRPr>
          </a:p>
          <a:p>
            <a:r>
              <a:rPr lang="en-GB" sz="3000" dirty="0">
                <a:latin typeface="SassoonCRInfant" panose="00000400000000000000" pitchFamily="2" charset="0"/>
              </a:rPr>
              <a:t>Teaching Assistant</a:t>
            </a:r>
          </a:p>
        </p:txBody>
      </p:sp>
      <p:pic>
        <p:nvPicPr>
          <p:cNvPr id="4098" name="Picture 2" descr="Image 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9" t="6932" r="22628" b="32473"/>
          <a:stretch/>
        </p:blipFill>
        <p:spPr bwMode="auto">
          <a:xfrm>
            <a:off x="1871412" y="3367569"/>
            <a:ext cx="1787291" cy="234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36395" r="22579" b="19241"/>
          <a:stretch/>
        </p:blipFill>
        <p:spPr bwMode="auto">
          <a:xfrm>
            <a:off x="5572194" y="3367569"/>
            <a:ext cx="1839100" cy="244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previe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2" t="9338" r="22866" b="25793"/>
          <a:stretch/>
        </p:blipFill>
        <p:spPr bwMode="auto">
          <a:xfrm>
            <a:off x="0" y="2029988"/>
            <a:ext cx="1829073" cy="224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previe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1" t="11998" r="18074" b="36565"/>
          <a:stretch/>
        </p:blipFill>
        <p:spPr bwMode="auto">
          <a:xfrm>
            <a:off x="7641771" y="1999712"/>
            <a:ext cx="2046175" cy="26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4598" y="2415417"/>
            <a:ext cx="2541701" cy="168126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DBBDEF5-2B7B-4897-A9D5-0BFCDC7D137C}"/>
              </a:ext>
            </a:extLst>
          </p:cNvPr>
          <p:cNvSpPr txBox="1">
            <a:spLocks/>
          </p:cNvSpPr>
          <p:nvPr/>
        </p:nvSpPr>
        <p:spPr>
          <a:xfrm>
            <a:off x="9582827" y="5637072"/>
            <a:ext cx="2884108" cy="12209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latin typeface="SassoonCRInfant" panose="00000400000000000000" pitchFamily="2" charset="0"/>
              </a:rPr>
              <a:t>Miss Khan</a:t>
            </a:r>
          </a:p>
          <a:p>
            <a:r>
              <a:rPr lang="en-GB" sz="3000" b="1" dirty="0">
                <a:latin typeface="SassoonCRInfant" panose="00000400000000000000" pitchFamily="2" charset="0"/>
              </a:rPr>
              <a:t>Pupil support assistant </a:t>
            </a:r>
            <a:endParaRPr lang="en-GB" sz="3000" dirty="0">
              <a:latin typeface="SassoonCRInfant" panose="00000400000000000000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DBBDEF5-2B7B-4897-A9D5-0BFCDC7D137C}"/>
              </a:ext>
            </a:extLst>
          </p:cNvPr>
          <p:cNvSpPr txBox="1">
            <a:spLocks/>
          </p:cNvSpPr>
          <p:nvPr/>
        </p:nvSpPr>
        <p:spPr>
          <a:xfrm>
            <a:off x="3548513" y="4030398"/>
            <a:ext cx="2133869" cy="17790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b="1" dirty="0">
                <a:latin typeface="SassoonCRInfant" panose="00000400000000000000" pitchFamily="2" charset="0"/>
              </a:rPr>
              <a:t>Mrs </a:t>
            </a:r>
            <a:r>
              <a:rPr lang="en-GB" sz="2200" b="1" dirty="0" err="1">
                <a:latin typeface="SassoonCRInfant" panose="00000400000000000000" pitchFamily="2" charset="0"/>
              </a:rPr>
              <a:t>Agnieszka</a:t>
            </a:r>
            <a:r>
              <a:rPr lang="en-GB" sz="2200" b="1" dirty="0">
                <a:latin typeface="SassoonCRInfant" panose="00000400000000000000" pitchFamily="2" charset="0"/>
              </a:rPr>
              <a:t> </a:t>
            </a:r>
            <a:r>
              <a:rPr lang="en-GB" sz="2200" b="1" dirty="0" err="1">
                <a:latin typeface="SassoonCRInfant" panose="00000400000000000000" pitchFamily="2" charset="0"/>
              </a:rPr>
              <a:t>Zarychta</a:t>
            </a:r>
            <a:r>
              <a:rPr lang="en-GB" sz="2200" b="1" dirty="0">
                <a:latin typeface="SassoonCRInfant" panose="00000400000000000000" pitchFamily="2" charset="0"/>
              </a:rPr>
              <a:t> </a:t>
            </a:r>
          </a:p>
          <a:p>
            <a:r>
              <a:rPr lang="en-GB" sz="2200" b="1" dirty="0">
                <a:latin typeface="SassoonCRInfant" panose="00000400000000000000" pitchFamily="2" charset="0"/>
              </a:rPr>
              <a:t>EAL support assistant </a:t>
            </a:r>
            <a:endParaRPr lang="en-GB" sz="2200" dirty="0">
              <a:latin typeface="SassoonCRInfant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E1CBE6-DC04-4E89-8CAC-98F9E9656E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4081" y="3250929"/>
            <a:ext cx="2673775" cy="20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2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-71092"/>
            <a:ext cx="10137913" cy="1193455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SassoonCRInfant" panose="00000400000000000000" pitchFamily="2" charset="0"/>
              </a:rPr>
              <a:t>Our Uniform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209364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79" y="-9081"/>
            <a:ext cx="989448" cy="2019909"/>
          </a:xfrm>
          <a:prstGeom prst="rect">
            <a:avLst/>
          </a:prstGeom>
        </p:spPr>
      </p:pic>
      <p:pic>
        <p:nvPicPr>
          <p:cNvPr id="5122" name="Picture 2" descr="Image 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0" t="9148" r="20825"/>
          <a:stretch/>
        </p:blipFill>
        <p:spPr bwMode="auto">
          <a:xfrm>
            <a:off x="2358372" y="2085506"/>
            <a:ext cx="2129753" cy="457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previe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0" t="2884" r="26680"/>
          <a:stretch/>
        </p:blipFill>
        <p:spPr bwMode="auto">
          <a:xfrm>
            <a:off x="6626460" y="2076133"/>
            <a:ext cx="1922219" cy="453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6832" r="26598" b="487"/>
          <a:stretch/>
        </p:blipFill>
        <p:spPr bwMode="auto">
          <a:xfrm>
            <a:off x="433165" y="2072127"/>
            <a:ext cx="1916626" cy="455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previe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t="11686" r="8990"/>
          <a:stretch/>
        </p:blipFill>
        <p:spPr bwMode="auto">
          <a:xfrm>
            <a:off x="8548679" y="2076133"/>
            <a:ext cx="3252023" cy="455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oys Black School Trainers (Younger 10-Older 6) - Matala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32304" r="7159" b="19043"/>
          <a:stretch/>
        </p:blipFill>
        <p:spPr bwMode="auto">
          <a:xfrm>
            <a:off x="4488125" y="4886717"/>
            <a:ext cx="2138335" cy="17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chuh Mango Girls Toddler in Black"/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7" b="13667"/>
          <a:stretch/>
        </p:blipFill>
        <p:spPr bwMode="auto">
          <a:xfrm>
            <a:off x="4515463" y="2093764"/>
            <a:ext cx="2110997" cy="140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68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-71092"/>
            <a:ext cx="10137913" cy="1193455"/>
          </a:xfrm>
        </p:spPr>
        <p:txBody>
          <a:bodyPr>
            <a:normAutofit/>
          </a:bodyPr>
          <a:lstStyle/>
          <a:p>
            <a:r>
              <a:rPr lang="en-GB" sz="7200" b="1" dirty="0">
                <a:latin typeface="SassoonCRInfant" panose="00000400000000000000" pitchFamily="2" charset="0"/>
              </a:rPr>
              <a:t>PE Kit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197007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38" y="0"/>
            <a:ext cx="989448" cy="2019909"/>
          </a:xfrm>
          <a:prstGeom prst="rect">
            <a:avLst/>
          </a:prstGeom>
        </p:spPr>
      </p:pic>
      <p:pic>
        <p:nvPicPr>
          <p:cNvPr id="2050" name="Picture 2" descr="https://attachment.outlook.live.net/owa/MSA%3Amichelle.m78%40hotmail.co.uk/service.svc/s/GetAttachmentThumbnail?id=AQMkADAwATY0MDABLTkxYWUtOTAwAGUtMDACLTAwCgBGAAAD%2BVWJ2BXfAEmTsICRGqFVcgcAy6r8XVw%2Fo0iXPEOgvuxR9wAAAgEMAAAAy6r8XVw%2Fo0iXPEOgvuxR9wAEbg0U2QAAAAESABAAtGxVW5CZcEaL5Lh7J2RzeQ%3D%3D&amp;thumbnailType=2&amp;isc=1&amp;token=eyJhbGciOiJSUzI1NiIsImtpZCI6IjMwODE3OUNFNUY0QjUyRTc4QjJEQjg5NjZCQUY0RUNDMzcyN0FFRUUiLCJ0eXAiOiJKV1QiLCJ4NXQiOiJNSUY1emw5TFV1ZUxMYmlXYTY5T3pEY25ydTQifQ.eyJvcmlnaW4iOiJodHRwczovL291dGxvb2subGl2ZS5jb20iLCJ1YyI6IjE2OTliZDQ5YTJlZTQ3MDQ5Y2M3ZDNlYWUwZWM4OGVkIiwidmVyIjoiRXhjaGFuZ2UuQ2FsbGJhY2suVjEiLCJhcHBjdHhzZW5kZXIiOiJPd2FEb3dubG9hZEA4NGRmOWU3Zi1lOWY2LTQwYWYtYjQzNS1hYWFhYWFhYWFhYWEiLCJpc3NyaW5nIjoiV1ciLCJhcHBjdHgiOiJ7XCJtc2V4Y2hwcm90XCI6XCJvd2FcIixcInB1aWRcIjpcIjE3NTkyMjEwNDg1NzgwNjJcIixcInNjb3BlXCI6XCJPd2FEb3dubG9hZFwiLFwib2lkXCI6XCIwMDA2NDAwMC05MWFlLTkwMGUtMDAwMC0wMDAwMDAwMDAwMDBcIixcInByaW1hcnlzaWRcIjpcIlMtMS0yODI3LTQwOTYwMC0yNDQ0MTM2NDYyXCJ9IiwibmJmIjoxNjI0OTc4MDEwLCJleHAiOjE2MjQ5Nzg2MTAsImlzcyI6IjAwMDAwMDAyLTAwMDAtMGZmMS1jZTAwLTAwMDAwMDAwMDAwMEA4NGRmOWU3Zi1lOWY2LTQwYWYtYjQzNS1hYWFhYWFhYWFhYWEiLCJhdWQiOiIwMDAwMDAwMi0wMDAwLTBmZjEtY2UwMC0wMDAwMDAwMDAwMDAvYXR0YWNobWVudC5vdXRsb29rLmxpdmUubmV0QDg0ZGY5ZTdmLWU5ZjYtNDBhZi1iNDM1LWFhYWFhYWFhYWFhYSIsImhhcHAiOiJvd2EifQ.PDyleotgQCbpctcr8thg-HSlr_D-9RH2Jbb5fWQURfatroYUq_M_NHY8O1tM9tznPeDmFWuAsLgHn9k7Eak99N1JiZGMnD1ctBRmThrYG1L8Wl3RwcJ6pG4Z_sM5q9OjNvreLIxKpat-iqdW8jgTp295SkfDypleZjofVDOHlfm_DNB1-dTziqB_pkTHzNfB_ezXk65Jex3Tb8YgG_3jbyzZQkz5UAKQOlz89uEfO-CinC1ppOK_H360upaOnrVn8WJuGT5znZIkM5kB1XffpwOcPhTro2Cowp4KuY6S4Bmm7vHc-sB2PA5jE7ciuZqGEQlV3_2NsBW-2sCEJ9euRA&amp;X-OWA-CANARY=fRlMW3qhX0Weoga-8zhgndB9a-UMO9kYkAfscpMMI0DEuvKF1UWdVnHd010oUwui47plnOWwJ0c.&amp;owa=outlook.live.com&amp;scriptVer=20210621003.05&amp;animation=true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74" y="3229273"/>
            <a:ext cx="2457052" cy="32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 txBox="1">
            <a:spLocks/>
          </p:cNvSpPr>
          <p:nvPr/>
        </p:nvSpPr>
        <p:spPr>
          <a:xfrm>
            <a:off x="1939520" y="1734999"/>
            <a:ext cx="3561522" cy="1193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CRInfant" panose="00000400000000000000" pitchFamily="2" charset="0"/>
              </a:rPr>
              <a:t>Nursery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 txBox="1">
            <a:spLocks/>
          </p:cNvSpPr>
          <p:nvPr/>
        </p:nvSpPr>
        <p:spPr>
          <a:xfrm>
            <a:off x="7813880" y="1841440"/>
            <a:ext cx="3561522" cy="11934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CRInfant" panose="00000400000000000000" pitchFamily="2" charset="0"/>
              </a:rPr>
              <a:t>Reception</a:t>
            </a:r>
          </a:p>
        </p:txBody>
      </p:sp>
      <p:pic>
        <p:nvPicPr>
          <p:cNvPr id="2052" name="Picture 4" descr="https://attachment.outlook.live.net/owa/MSA%3Amichelle.m78%40hotmail.co.uk/service.svc/s/GetAttachmentThumbnail?id=AQMkADAwATY0MDABLTkxYWUtOTAwAGUtMDACLTAwCgBGAAAD%2BVWJ2BXfAEmTsICRGqFVcgcAy6r8XVw%2Fo0iXPEOgvuxR9wAAAgEMAAAAy6r8XVw%2Fo0iXPEOgvuxR9wAEbg0U2gAAAAESABAASFhh4C8lZ0%2BjmNDxjYrjlA%3D%3D&amp;thumbnailType=2&amp;isc=1&amp;token=eyJhbGciOiJSUzI1NiIsImtpZCI6IjMwODE3OUNFNUY0QjUyRTc4QjJEQjg5NjZCQUY0RUNDMzcyN0FFRUUiLCJ0eXAiOiJKV1QiLCJ4NXQiOiJNSUY1emw5TFV1ZUxMYmlXYTY5T3pEY25ydTQifQ.eyJvcmlnaW4iOiJodHRwczovL291dGxvb2subGl2ZS5jb20iLCJ1YyI6IjE2OTliZDQ5YTJlZTQ3MDQ5Y2M3ZDNlYWUwZWM4OGVkIiwidmVyIjoiRXhjaGFuZ2UuQ2FsbGJhY2suVjEiLCJhcHBjdHhzZW5kZXIiOiJPd2FEb3dubG9hZEA4NGRmOWU3Zi1lOWY2LTQwYWYtYjQzNS1hYWFhYWFhYWFhYWEiLCJpc3NyaW5nIjoiV1ciLCJhcHBjdHgiOiJ7XCJtc2V4Y2hwcm90XCI6XCJvd2FcIixcInB1aWRcIjpcIjE3NTkyMjEwNDg1NzgwNjJcIixcInNjb3BlXCI6XCJPd2FEb3dubG9hZFwiLFwib2lkXCI6XCIwMDA2NDAwMC05MWFlLTkwMGUtMDAwMC0wMDAwMDAwMDAwMDBcIixcInByaW1hcnlzaWRcIjpcIlMtMS0yODI3LTQwOTYwMC0yNDQ0MTM2NDYyXCJ9IiwibmJmIjoxNjI0OTc4MDEwLCJleHAiOjE2MjQ5Nzg2MTAsImlzcyI6IjAwMDAwMDAyLTAwMDAtMGZmMS1jZTAwLTAwMDAwMDAwMDAwMEA4NGRmOWU3Zi1lOWY2LTQwYWYtYjQzNS1hYWFhYWFhYWFhYWEiLCJhdWQiOiIwMDAwMDAwMi0wMDAwLTBmZjEtY2UwMC0wMDAwMDAwMDAwMDAvYXR0YWNobWVudC5vdXRsb29rLmxpdmUubmV0QDg0ZGY5ZTdmLWU5ZjYtNDBhZi1iNDM1LWFhYWFhYWFhYWFhYSIsImhhcHAiOiJvd2EifQ.PDyleotgQCbpctcr8thg-HSlr_D-9RH2Jbb5fWQURfatroYUq_M_NHY8O1tM9tznPeDmFWuAsLgHn9k7Eak99N1JiZGMnD1ctBRmThrYG1L8Wl3RwcJ6pG4Z_sM5q9OjNvreLIxKpat-iqdW8jgTp295SkfDypleZjofVDOHlfm_DNB1-dTziqB_pkTHzNfB_ezXk65Jex3Tb8YgG_3jbyzZQkz5UAKQOlz89uEfO-CinC1ppOK_H360upaOnrVn8WJuGT5znZIkM5kB1XffpwOcPhTro2Cowp4KuY6S4Bmm7vHc-sB2PA5jE7ciuZqGEQlV3_2NsBW-2sCEJ9euRA&amp;X-OWA-CANARY=63ClCr-MUk-N4iEroriCTOArFecMO9kYQzJeybQOXA4WvkfYuCBmiQdJlmP538bss3FprrQRY7Y.&amp;owa=outlook.live.com&amp;scriptVer=20210621003.05&amp;animation=true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40" y="3229273"/>
            <a:ext cx="2457053" cy="327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8610" y="3574883"/>
            <a:ext cx="3607272" cy="269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0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-71092"/>
            <a:ext cx="10137913" cy="1193455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SassoonCRInfant" panose="00000400000000000000" pitchFamily="2" charset="0"/>
              </a:rPr>
              <a:t>What will your child need?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209364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0" y="0"/>
            <a:ext cx="989448" cy="2019909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24" y="1407071"/>
            <a:ext cx="2334511" cy="311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04" y="3214096"/>
            <a:ext cx="2334511" cy="35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.outlook.live.net/owa/MSA%3Amichelle.m78%40hotmail.co.uk/service.svc/s/GetAttachmentThumbnail?id=AQMkADAwATY0MDABLTkxYWUtOTAwAGUtMDACLTAwCgBGAAAD%2BVWJ2BXfAEmTsICRGqFVcgcAy6r8XVw%2Fo0iXPEOgvuxR9wAAAgEMAAAAy6r8XVw%2Fo0iXPEOgvuxR9wAEbg0U2QAAAAESABAAbXyV9U5z8k%2BalXHYWvkXbA%3D%3D&amp;thumbnailType=2&amp;isc=1&amp;token=eyJhbGciOiJSUzI1NiIsImtpZCI6IjMwODE3OUNFNUY0QjUyRTc4QjJEQjg5NjZCQUY0RUNDMzcyN0FFRUUiLCJ0eXAiOiJKV1QiLCJ4NXQiOiJNSUY1emw5TFV1ZUxMYmlXYTY5T3pEY25ydTQifQ.eyJvcmlnaW4iOiJodHRwczovL291dGxvb2subGl2ZS5jb20iLCJ1YyI6IjE2OTliZDQ5YTJlZTQ3MDQ5Y2M3ZDNlYWUwZWM4OGVkIiwidmVyIjoiRXhjaGFuZ2UuQ2FsbGJhY2suVjEiLCJhcHBjdHhzZW5kZXIiOiJPd2FEb3dubG9hZEA4NGRmOWU3Zi1lOWY2LTQwYWYtYjQzNS1hYWFhYWFhYWFhYWEiLCJpc3NyaW5nIjoiV1ciLCJhcHBjdHgiOiJ7XCJtc2V4Y2hwcm90XCI6XCJvd2FcIixcInB1aWRcIjpcIjE3NTkyMjEwNDg1NzgwNjJcIixcInNjb3BlXCI6XCJPd2FEb3dubG9hZFwiLFwib2lkXCI6XCIwMDA2NDAwMC05MWFlLTkwMGUtMDAwMC0wMDAwMDAwMDAwMDBcIixcInByaW1hcnlzaWRcIjpcIlMtMS0yODI3LTQwOTYwMC0yNDQ0MTM2NDYyXCJ9IiwibmJmIjoxNjI0OTc4MDEwLCJleHAiOjE2MjQ5Nzg2MTAsImlzcyI6IjAwMDAwMDAyLTAwMDAtMGZmMS1jZTAwLTAwMDAwMDAwMDAwMEA4NGRmOWU3Zi1lOWY2LTQwYWYtYjQzNS1hYWFhYWFhYWFhYWEiLCJhdWQiOiIwMDAwMDAwMi0wMDAwLTBmZjEtY2UwMC0wMDAwMDAwMDAwMDAvYXR0YWNobWVudC5vdXRsb29rLmxpdmUubmV0QDg0ZGY5ZTdmLWU5ZjYtNDBhZi1iNDM1LWFhYWFhYWFhYWFhYSIsImhhcHAiOiJvd2EifQ.PDyleotgQCbpctcr8thg-HSlr_D-9RH2Jbb5fWQURfatroYUq_M_NHY8O1tM9tznPeDmFWuAsLgHn9k7Eak99N1JiZGMnD1ctBRmThrYG1L8Wl3RwcJ6pG4Z_sM5q9OjNvreLIxKpat-iqdW8jgTp295SkfDypleZjofVDOHlfm_DNB1-dTziqB_pkTHzNfB_ezXk65Jex3Tb8YgG_3jbyzZQkz5UAKQOlz89uEfO-CinC1ppOK_H360upaOnrVn8WJuGT5znZIkM5kB1XffpwOcPhTro2Cowp4KuY6S4Bmm7vHc-sB2PA5jE7ciuZqGEQlV3_2NsBW-2sCEJ9euRA&amp;X-OWA-CANARY=fRlMW3qhX0Weoga-8zhgndB9a-UMO9kYkAfscpMMI0DEuvKF1UWdVnHd010oUwui47plnOWwJ0c.&amp;owa=outlook.live.com&amp;scriptVer=20210621003.05&amp;animation=tru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13" y="1407071"/>
            <a:ext cx="2398798" cy="34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preview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33" y="3182713"/>
            <a:ext cx="2248691" cy="35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ids Baby Shark 3D EVA Backpack Boys Girls Nursery School Rucksack Lunch  Bag | eBay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466" y="4686076"/>
            <a:ext cx="2108909" cy="210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773164" y="4686076"/>
            <a:ext cx="2036361" cy="2085235"/>
            <a:chOff x="2424428" y="4717459"/>
            <a:chExt cx="2036361" cy="208523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4428" y="4717459"/>
              <a:ext cx="2036361" cy="201465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686136" y="4742698"/>
              <a:ext cx="1626973" cy="205999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4" descr="https://attachment.outlook.live.net/owa/MSA%3Amichelle.m78%40hotmail.co.uk/service.svc/s/GetAttachmentThumbnail?id=AQMkADAwATY0MDABLTkxYWUtOTAwAGUtMDACLTAwCgBGAAAD%2BVWJ2BXfAEmTsICRGqFVcgcAy6r8XVw%2Fo0iXPEOgvuxR9wAAAgEMAAAAy6r8XVw%2Fo0iXPEOgvuxR9wAEbkYTBgAAAAESABAAOEqav%2FRVzk%2BcgKX3FZSNPg%3D%3D&amp;thumbnailType=2&amp;isc=1&amp;token=eyJhbGciOiJSUzI1NiIsImtpZCI6IjMwODE3OUNFNUY0QjUyRTc4QjJEQjg5NjZCQUY0RUNDMzcyN0FFRUUiLCJ0eXAiOiJKV1QiLCJ4NXQiOiJNSUY1emw5TFV1ZUxMYmlXYTY5T3pEY25ydTQifQ.eyJvcmlnaW4iOiJodHRwczovL291dGxvb2subGl2ZS5jb20iLCJ1YyI6IjE2OTliZDQ5YTJlZTQ3MDQ5Y2M3ZDNlYWUwZWM4OGVkIiwidmVyIjoiRXhjaGFuZ2UuQ2FsbGJhY2suVjEiLCJhcHBjdHhzZW5kZXIiOiJPd2FEb3dubG9hZEA4NGRmOWU3Zi1lOWY2LTQwYWYtYjQzNS1hYWFhYWFhYWFhYWEiLCJpc3NyaW5nIjoiV1ciLCJhcHBjdHgiOiJ7XCJtc2V4Y2hwcm90XCI6XCJvd2FcIixcInB1aWRcIjpcIjE3NTkyMjEwNDg1NzgwNjJcIixcInNjb3BlXCI6XCJPd2FEb3dubG9hZFwiLFwib2lkXCI6XCIwMDA2NDAwMC05MWFlLTkwMGUtMDAwMC0wMDAwMDAwMDAwMDBcIixcInByaW1hcnlzaWRcIjpcIlMtMS0yODI3LTQwOTYwMC0yNDQ0MTM2NDYyXCJ9IiwibmJmIjoxNjI1MDY5OTgxLCJleHAiOjE2MjUwNzA1ODEsImlzcyI6IjAwMDAwMDAyLTAwMDAtMGZmMS1jZTAwLTAwMDAwMDAwMDAwMEA4NGRmOWU3Zi1lOWY2LTQwYWYtYjQzNS1hYWFhYWFhYWFhYWEiLCJhdWQiOiIwMDAwMDAwMi0wMDAwLTBmZjEtY2UwMC0wMDAwMDAwMDAwMDAvYXR0YWNobWVudC5vdXRsb29rLmxpdmUubmV0QDg0ZGY5ZTdmLWU5ZjYtNDBhZi1iNDM1LWFhYWFhYWFhYWFhYSIsImhhcHAiOiJvd2EifQ.Y3kAwzGosn0UgMKnjlCwoPd8Uonag54FNQXlIPJUoL0pWqyFibQGYsGxrX8XsLwuAZnDXm84YsdVN2rHlGS94qZGBxVDO1FsLhpo79iDl89dRfFrknumRhslM3z70N9dUVXxr-4kO6YYUZ9bXdxpv-gJO3P2H-U8__qufJ9Z5x_4WiVre816I4Y2dNhp6OrLz-Cm5lF5w7xkUlF9Xj8h25BDaN7e4hEakSrhWHsZpWpzF8kaLwzAeAVQQ_0OWU9Xk6de7ZQ8yUaJ8-VkG-S37sCzGlFHbFI-9CYYGbwLudRSG8IkDEDWmq7abH9bltfjrzJ3olbOObM1UHIvnapF7w&amp;X-OWA-CANARY=nlISetGRFU22VvmEWYJlj3CEOPfiO9kYW0F43h0PxM7_Z1zQOt9VHfarO76yQGggpjyEsrQudsg.&amp;owa=outlook.live.com&amp;scriptVer=20210621003.05&amp;animation=tru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15268" y="4063471"/>
            <a:ext cx="2287405" cy="304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9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333" y="15909"/>
            <a:ext cx="10137913" cy="1193455"/>
          </a:xfrm>
        </p:spPr>
        <p:txBody>
          <a:bodyPr>
            <a:normAutofit/>
          </a:bodyPr>
          <a:lstStyle/>
          <a:p>
            <a:r>
              <a:rPr lang="en-GB" sz="6600" b="1" dirty="0">
                <a:latin typeface="SassoonCRInfant" panose="00000400000000000000" pitchFamily="2" charset="0"/>
              </a:rPr>
              <a:t>A Day in the Life of Nursery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209364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00" y="0"/>
            <a:ext cx="989448" cy="2019909"/>
          </a:xfrm>
          <a:prstGeom prst="rect">
            <a:avLst/>
          </a:prstGeom>
        </p:spPr>
      </p:pic>
      <p:pic>
        <p:nvPicPr>
          <p:cNvPr id="3074" name="Picture 2" descr="Image preview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037" r="-1" b="-241"/>
          <a:stretch/>
        </p:blipFill>
        <p:spPr bwMode="auto">
          <a:xfrm>
            <a:off x="4267198" y="1774752"/>
            <a:ext cx="3682314" cy="23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77" y="2056642"/>
            <a:ext cx="2763975" cy="2064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50" y="1774752"/>
            <a:ext cx="3522725" cy="24109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986" y="4232223"/>
            <a:ext cx="3654120" cy="2625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05" y="4232223"/>
            <a:ext cx="3468999" cy="25910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663" y="4288016"/>
            <a:ext cx="2639583" cy="25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0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-71092"/>
            <a:ext cx="10137913" cy="1193455"/>
          </a:xfrm>
        </p:spPr>
        <p:txBody>
          <a:bodyPr>
            <a:normAutofit/>
          </a:bodyPr>
          <a:lstStyle/>
          <a:p>
            <a:r>
              <a:rPr lang="en-GB" b="1" dirty="0">
                <a:latin typeface="SassoonCRInfant" panose="00000400000000000000" pitchFamily="2" charset="0"/>
              </a:rPr>
              <a:t>A Day in the life of Reception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209364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754" y="-14069"/>
            <a:ext cx="989448" cy="2019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22441" y="1381046"/>
            <a:ext cx="3043703" cy="227338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A0498A-6E04-4E3F-A674-94B6E5322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539" y="3840828"/>
            <a:ext cx="2126644" cy="285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indoor, floor, person, room&#10;&#10;Description automatically generated">
            <a:extLst>
              <a:ext uri="{FF2B5EF4-FFF2-40B4-BE49-F238E27FC236}">
                <a16:creationId xmlns:a16="http://schemas.microsoft.com/office/drawing/2014/main" id="{2BC8B83B-AF7F-4B5E-8C68-1C79BB7E28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773" y="4253067"/>
            <a:ext cx="3250991" cy="2438243"/>
          </a:xfrm>
          <a:prstGeom prst="rect">
            <a:avLst/>
          </a:prstGeom>
        </p:spPr>
      </p:pic>
      <p:pic>
        <p:nvPicPr>
          <p:cNvPr id="4" name="Picture 2" descr="https://attachment.outlook.live.net/owa/MSA%3Amichelle.m78%40hotmail.co.uk/service.svc/s/GetAttachmentThumbnail?id=AQMkADAwATY0MDABLTkxYWUtOTAwAGUtMDACLTAwCgBGAAAD%2BVWJ2BXfAEmTsICRGqFVcgcAy6r8XVw%2Fo0iXPEOgvuxR9wAAAgEMAAAAy6r8XVw%2Fo0iXPEOgvuxR9wAEbkYTBgAAAAESABAARQQdBLlFpEmQyS%2FHC29mDQ%3D%3D&amp;thumbnailType=2&amp;isc=1&amp;token=eyJhbGciOiJSUzI1NiIsImtpZCI6IjMwODE3OUNFNUY0QjUyRTc4QjJEQjg5NjZCQUY0RUNDMzcyN0FFRUUiLCJ0eXAiOiJKV1QiLCJ4NXQiOiJNSUY1emw5TFV1ZUxMYmlXYTY5T3pEY25ydTQifQ.eyJvcmlnaW4iOiJodHRwczovL291dGxvb2subGl2ZS5jb20iLCJ1YyI6IjE2OTliZDQ5YTJlZTQ3MDQ5Y2M3ZDNlYWUwZWM4OGVkIiwidmVyIjoiRXhjaGFuZ2UuQ2FsbGJhY2suVjEiLCJhcHBjdHhzZW5kZXIiOiJPd2FEb3dubG9hZEA4NGRmOWU3Zi1lOWY2LTQwYWYtYjQzNS1hYWFhYWFhYWFhYWEiLCJpc3NyaW5nIjoiV1ciLCJhcHBjdHgiOiJ7XCJtc2V4Y2hwcm90XCI6XCJvd2FcIixcInB1aWRcIjpcIjE3NTkyMjEwNDg1NzgwNjJcIixcInNjb3BlXCI6XCJPd2FEb3dubG9hZFwiLFwib2lkXCI6XCIwMDA2NDAwMC05MWFlLTkwMGUtMDAwMC0wMDAwMDAwMDAwMDBcIixcInByaW1hcnlzaWRcIjpcIlMtMS0yODI3LTQwOTYwMC0yNDQ0MTM2NDYyXCJ9IiwibmJmIjoxNjI1MDY5OTgxLCJleHAiOjE2MjUwNzA1ODEsImlzcyI6IjAwMDAwMDAyLTAwMDAtMGZmMS1jZTAwLTAwMDAwMDAwMDAwMEA4NGRmOWU3Zi1lOWY2LTQwYWYtYjQzNS1hYWFhYWFhYWFhYWEiLCJhdWQiOiIwMDAwMDAwMi0wMDAwLTBmZjEtY2UwMC0wMDAwMDAwMDAwMDAvYXR0YWNobWVudC5vdXRsb29rLmxpdmUubmV0QDg0ZGY5ZTdmLWU5ZjYtNDBhZi1iNDM1LWFhYWFhYWFhYWFhYSIsImhhcHAiOiJvd2EifQ.Y3kAwzGosn0UgMKnjlCwoPd8Uonag54FNQXlIPJUoL0pWqyFibQGYsGxrX8XsLwuAZnDXm84YsdVN2rHlGS94qZGBxVDO1FsLhpo79iDl89dRfFrknumRhslM3z70N9dUVXxr-4kO6YYUZ9bXdxpv-gJO3P2H-U8__qufJ9Z5x_4WiVre816I4Y2dNhp6OrLz-Cm5lF5w7xkUlF9Xj8h25BDaN7e4hEakSrhWHsZpWpzF8kaLwzAeAVQQ_0OWU9Xk6de7ZQ8yUaJ8-VkG-S37sCzGlFHbFI-9CYYGbwLudRSG8IkDEDWmq7abH9bltfjrzJ3olbOObM1UHIvnapF7w&amp;X-OWA-CANARY=nlISetGRFU22VvmEWYJlj3CEOPfiO9kYW0F43h0PxM7_Z1zQOt9VHfarO76yQGggpjyEsrQudsg.&amp;owa=outlook.live.com&amp;scriptVer=20210621003.05&amp;animation=true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4" r="7874"/>
          <a:stretch/>
        </p:blipFill>
        <p:spPr bwMode="auto">
          <a:xfrm rot="16200000">
            <a:off x="2405837" y="868818"/>
            <a:ext cx="2415890" cy="283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461" y="3953585"/>
            <a:ext cx="3017171" cy="2253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77994" y="1078118"/>
            <a:ext cx="3382640" cy="25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-71092"/>
            <a:ext cx="10137913" cy="1193455"/>
          </a:xfrm>
        </p:spPr>
        <p:txBody>
          <a:bodyPr>
            <a:normAutofit/>
          </a:bodyPr>
          <a:lstStyle/>
          <a:p>
            <a:r>
              <a:rPr lang="en-GB" sz="7200" b="1" dirty="0">
                <a:latin typeface="SassoonCRInfant" panose="00000400000000000000" pitchFamily="2" charset="0"/>
              </a:rPr>
              <a:t>Enrichment Opportunities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197007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38" y="0"/>
            <a:ext cx="989448" cy="201990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 txBox="1">
            <a:spLocks/>
          </p:cNvSpPr>
          <p:nvPr/>
        </p:nvSpPr>
        <p:spPr>
          <a:xfrm>
            <a:off x="-389283" y="1962279"/>
            <a:ext cx="3561522" cy="11934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CRInfant" panose="00000400000000000000" pitchFamily="2" charset="0"/>
              </a:rPr>
              <a:t>Superhero Day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 txBox="1">
            <a:spLocks/>
          </p:cNvSpPr>
          <p:nvPr/>
        </p:nvSpPr>
        <p:spPr>
          <a:xfrm>
            <a:off x="4231507" y="2080614"/>
            <a:ext cx="3561522" cy="11934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CRInfant" panose="00000400000000000000" pitchFamily="2" charset="0"/>
              </a:rPr>
              <a:t>Annual end of year trip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 txBox="1">
            <a:spLocks/>
          </p:cNvSpPr>
          <p:nvPr/>
        </p:nvSpPr>
        <p:spPr>
          <a:xfrm>
            <a:off x="8713246" y="5664545"/>
            <a:ext cx="3561522" cy="11934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CRInfant" panose="00000400000000000000" pitchFamily="2" charset="0"/>
              </a:rPr>
              <a:t>Teddy Bears Picnic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 txBox="1">
            <a:spLocks/>
          </p:cNvSpPr>
          <p:nvPr/>
        </p:nvSpPr>
        <p:spPr>
          <a:xfrm>
            <a:off x="1116862" y="5664545"/>
            <a:ext cx="3561522" cy="11934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CRInfant" panose="00000400000000000000" pitchFamily="2" charset="0"/>
              </a:rPr>
              <a:t>Special Visitors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23" y="3193692"/>
            <a:ext cx="2090084" cy="1561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 t="27314" r="15049" b="22003"/>
          <a:stretch/>
        </p:blipFill>
        <p:spPr>
          <a:xfrm rot="5400000">
            <a:off x="-539968" y="3603838"/>
            <a:ext cx="2382032" cy="12115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07040" y="3442701"/>
            <a:ext cx="2267739" cy="16938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6614" y="3954747"/>
            <a:ext cx="1875730" cy="14010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0475" y="3963165"/>
            <a:ext cx="1853190" cy="138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2974" y="3331226"/>
            <a:ext cx="2256000" cy="1630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7757" y="3351374"/>
            <a:ext cx="1957650" cy="204536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 txBox="1">
            <a:spLocks/>
          </p:cNvSpPr>
          <p:nvPr/>
        </p:nvSpPr>
        <p:spPr>
          <a:xfrm>
            <a:off x="8403923" y="1981258"/>
            <a:ext cx="3561522" cy="11934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>
                <a:latin typeface="SassoonCRInfant" panose="00000400000000000000" pitchFamily="2" charset="0"/>
              </a:rPr>
              <a:t>Minibeast</a:t>
            </a:r>
            <a:r>
              <a:rPr lang="en-GB" b="1" dirty="0">
                <a:latin typeface="SassoonCRInfant" panose="00000400000000000000" pitchFamily="2" charset="0"/>
              </a:rPr>
              <a:t> ball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 txBox="1">
            <a:spLocks/>
          </p:cNvSpPr>
          <p:nvPr/>
        </p:nvSpPr>
        <p:spPr>
          <a:xfrm>
            <a:off x="4763885" y="5372827"/>
            <a:ext cx="3561522" cy="11934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SassoonCRInfant" panose="00000400000000000000" pitchFamily="2" charset="0"/>
              </a:rPr>
              <a:t>Space dome</a:t>
            </a:r>
          </a:p>
        </p:txBody>
      </p:sp>
    </p:spTree>
    <p:extLst>
      <p:ext uri="{BB962C8B-B14F-4D97-AF65-F5344CB8AC3E}">
        <p14:creationId xmlns:p14="http://schemas.microsoft.com/office/powerpoint/2010/main" val="1746496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55976-44C7-4BDF-BA31-2E2EF5D02C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-71092"/>
            <a:ext cx="10137913" cy="1193455"/>
          </a:xfrm>
        </p:spPr>
        <p:txBody>
          <a:bodyPr>
            <a:normAutofit/>
          </a:bodyPr>
          <a:lstStyle/>
          <a:p>
            <a:r>
              <a:rPr lang="en-GB" sz="7200" b="1" dirty="0">
                <a:latin typeface="SassoonCRInfant" panose="00000400000000000000" pitchFamily="2" charset="0"/>
              </a:rPr>
              <a:t>The Brush Bus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3C5903-D273-41BC-8D79-9FBCE5D402A4}"/>
              </a:ext>
            </a:extLst>
          </p:cNvPr>
          <p:cNvSpPr/>
          <p:nvPr/>
        </p:nvSpPr>
        <p:spPr>
          <a:xfrm>
            <a:off x="0" y="1197007"/>
            <a:ext cx="12192000" cy="725557"/>
          </a:xfrm>
          <a:prstGeom prst="rect">
            <a:avLst/>
          </a:prstGeom>
          <a:solidFill>
            <a:srgbClr val="A500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A6B5-969D-486F-9B75-CABB4A653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38" y="0"/>
            <a:ext cx="989448" cy="2019909"/>
          </a:xfrm>
          <a:prstGeom prst="rect">
            <a:avLst/>
          </a:prstGeom>
        </p:spPr>
      </p:pic>
      <p:pic>
        <p:nvPicPr>
          <p:cNvPr id="1026" name="Picture 2" descr="City Health Care Partnershi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0"/>
          <a:stretch/>
        </p:blipFill>
        <p:spPr bwMode="auto">
          <a:xfrm>
            <a:off x="7929154" y="1997208"/>
            <a:ext cx="3931920" cy="447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886" y="2220686"/>
            <a:ext cx="70800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1" dirty="0">
                <a:latin typeface="SassoonCRInfant" panose="00000400000000000000" pitchFamily="2" charset="0"/>
              </a:rPr>
              <a:t>Supervised daily tooth brushing in Nursery and Reception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1" dirty="0">
                <a:latin typeface="SassoonCRInfant" panose="00000400000000000000" pitchFamily="2" charset="0"/>
              </a:rPr>
              <a:t>Individual tooth brushes changed regularly throughout the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1" dirty="0">
                <a:latin typeface="SassoonCRInfant" panose="00000400000000000000" pitchFamily="2" charset="0"/>
              </a:rPr>
              <a:t>Consent forms to be signed and handed in </a:t>
            </a:r>
          </a:p>
        </p:txBody>
      </p:sp>
    </p:spTree>
    <p:extLst>
      <p:ext uri="{BB962C8B-B14F-4D97-AF65-F5344CB8AC3E}">
        <p14:creationId xmlns:p14="http://schemas.microsoft.com/office/powerpoint/2010/main" val="3822065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F53BBB9A6C5A4FB647577E5696C447" ma:contentTypeVersion="14" ma:contentTypeDescription="Create a new document." ma:contentTypeScope="" ma:versionID="99ece18746e05c32c264126a1b79172f">
  <xsd:schema xmlns:xsd="http://www.w3.org/2001/XMLSchema" xmlns:xs="http://www.w3.org/2001/XMLSchema" xmlns:p="http://schemas.microsoft.com/office/2006/metadata/properties" xmlns:ns2="b6bbf0a0-cc6d-42be-a009-d078be5bcff5" xmlns:ns3="8d456325-aa72-4dfe-8790-f2a7f71aaf9b" targetNamespace="http://schemas.microsoft.com/office/2006/metadata/properties" ma:root="true" ma:fieldsID="65ec959d578b4f75ca20892980c975ad" ns2:_="" ns3:_="">
    <xsd:import namespace="b6bbf0a0-cc6d-42be-a009-d078be5bcff5"/>
    <xsd:import namespace="8d456325-aa72-4dfe-8790-f2a7f71aaf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bbf0a0-cc6d-42be-a009-d078be5bcf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bec2b98-bb40-4a33-810b-c0bb387930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456325-aa72-4dfe-8790-f2a7f71aaf9b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521cfd0-b0b8-490b-a74c-7c3c384794d4}" ma:internalName="TaxCatchAll" ma:showField="CatchAllData" ma:web="8d456325-aa72-4dfe-8790-f2a7f71aaf9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d456325-aa72-4dfe-8790-f2a7f71aaf9b" xsi:nil="true"/>
    <lcf76f155ced4ddcb4097134ff3c332f xmlns="b6bbf0a0-cc6d-42be-a009-d078be5bcff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E394D2-B428-469B-B3FC-AFC7DB4295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bbf0a0-cc6d-42be-a009-d078be5bcff5"/>
    <ds:schemaRef ds:uri="8d456325-aa72-4dfe-8790-f2a7f71aaf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291B2F6-8E2F-4470-B647-2196DD1C0EF2}">
  <ds:schemaRefs>
    <ds:schemaRef ds:uri="http://schemas.microsoft.com/office/2006/metadata/properties"/>
    <ds:schemaRef ds:uri="http://schemas.microsoft.com/office/infopath/2007/PartnerControls"/>
    <ds:schemaRef ds:uri="8d456325-aa72-4dfe-8790-f2a7f71aaf9b"/>
    <ds:schemaRef ds:uri="b6bbf0a0-cc6d-42be-a009-d078be5bcff5"/>
  </ds:schemaRefs>
</ds:datastoreItem>
</file>

<file path=customXml/itemProps3.xml><?xml version="1.0" encoding="utf-8"?>
<ds:datastoreItem xmlns:ds="http://schemas.openxmlformats.org/officeDocument/2006/customXml" ds:itemID="{4D06E4C7-79E1-4AB0-B0A8-B8A0143D37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2030</TotalTime>
  <Words>155</Words>
  <Application>Microsoft Office PowerPoint</Application>
  <PresentationFormat>Widescreen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SassoonCRInfant</vt:lpstr>
      <vt:lpstr>SassoonPrimaryInfant</vt:lpstr>
      <vt:lpstr>Office Theme</vt:lpstr>
      <vt:lpstr>St. Marie’s R.C. Primary School</vt:lpstr>
      <vt:lpstr>The Early Years Team</vt:lpstr>
      <vt:lpstr>Our Uniform</vt:lpstr>
      <vt:lpstr>PE Kit</vt:lpstr>
      <vt:lpstr>What will your child need?</vt:lpstr>
      <vt:lpstr>A Day in the Life of Nursery </vt:lpstr>
      <vt:lpstr>A Day in the life of Reception</vt:lpstr>
      <vt:lpstr>Enrichment Opportunities </vt:lpstr>
      <vt:lpstr>The Brush Bus</vt:lpstr>
      <vt:lpstr>Parent Partnership</vt:lpstr>
      <vt:lpstr>Our Amazing Outdoor Areas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Marie’s RC Primary School</dc:title>
  <dc:creator>Miss Mallalieu</dc:creator>
  <cp:lastModifiedBy>m mallalieu</cp:lastModifiedBy>
  <cp:revision>77</cp:revision>
  <dcterms:created xsi:type="dcterms:W3CDTF">2021-06-27T21:52:56Z</dcterms:created>
  <dcterms:modified xsi:type="dcterms:W3CDTF">2025-09-01T20:32:12Z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63000.0000000000</vt:lpwstr>
  </property>
  <property fmtid="{D5CDD505-2E9C-101B-9397-08002B2CF9AE}" pid="3" name="ContentTypeId">
    <vt:lpwstr>0x0101002CF53BBB9A6C5A4FB647577E5696C447</vt:lpwstr>
  </property>
  <property fmtid="{D5CDD505-2E9C-101B-9397-08002B2CF9AE}" pid="4" name="MediaServiceImageTags">
    <vt:lpwstr/>
  </property>
</Properties>
</file>